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59" r:id="rId3"/>
    <p:sldId id="258" r:id="rId4"/>
    <p:sldId id="262" r:id="rId5"/>
    <p:sldId id="261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Objects="1">
      <p:cViewPr varScale="1">
        <p:scale>
          <a:sx n="83" d="100"/>
          <a:sy n="83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45D88-C551-9D47-8118-E824F8C3B19D}" type="datetimeFigureOut">
              <a:rPr lang="en-US" smtClean="0"/>
              <a:pPr/>
              <a:t>12/3/11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2C626-9599-F742-AA0B-D06E647059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80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3539A-9A08-EB40-9A22-6B9623868B29}" type="datetimeFigureOut">
              <a:rPr lang="en-US" smtClean="0"/>
              <a:pPr/>
              <a:t>12/3/11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D3D3-36B3-EB4B-B23A-2B57BF5A2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3539A-9A08-EB40-9A22-6B9623868B29}" type="datetimeFigureOut">
              <a:rPr lang="en-US" smtClean="0"/>
              <a:pPr/>
              <a:t>12/3/11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D3D3-36B3-EB4B-B23A-2B57BF5A2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3539A-9A08-EB40-9A22-6B9623868B29}" type="datetimeFigureOut">
              <a:rPr lang="en-US" smtClean="0"/>
              <a:pPr/>
              <a:t>12/3/11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D3D3-36B3-EB4B-B23A-2B57BF5A2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3539A-9A08-EB40-9A22-6B9623868B29}" type="datetimeFigureOut">
              <a:rPr lang="en-US" smtClean="0"/>
              <a:pPr/>
              <a:t>12/3/11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D3D3-36B3-EB4B-B23A-2B57BF5A2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3539A-9A08-EB40-9A22-6B9623868B29}" type="datetimeFigureOut">
              <a:rPr lang="en-US" smtClean="0"/>
              <a:pPr/>
              <a:t>12/3/11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D3D3-36B3-EB4B-B23A-2B57BF5A2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3539A-9A08-EB40-9A22-6B9623868B29}" type="datetimeFigureOut">
              <a:rPr lang="en-US" smtClean="0"/>
              <a:pPr/>
              <a:t>12/3/11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D3D3-36B3-EB4B-B23A-2B57BF5A2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3539A-9A08-EB40-9A22-6B9623868B29}" type="datetimeFigureOut">
              <a:rPr lang="en-US" smtClean="0"/>
              <a:pPr/>
              <a:t>12/3/11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D3D3-36B3-EB4B-B23A-2B57BF5A2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3539A-9A08-EB40-9A22-6B9623868B29}" type="datetimeFigureOut">
              <a:rPr lang="en-US" smtClean="0"/>
              <a:pPr/>
              <a:t>12/3/11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D3D3-36B3-EB4B-B23A-2B57BF5A2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3539A-9A08-EB40-9A22-6B9623868B29}" type="datetimeFigureOut">
              <a:rPr lang="en-US" smtClean="0"/>
              <a:pPr/>
              <a:t>12/3/11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D3D3-36B3-EB4B-B23A-2B57BF5A2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3539A-9A08-EB40-9A22-6B9623868B29}" type="datetimeFigureOut">
              <a:rPr lang="en-US" smtClean="0"/>
              <a:pPr/>
              <a:t>12/3/11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D3D3-36B3-EB4B-B23A-2B57BF5A2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3539A-9A08-EB40-9A22-6B9623868B29}" type="datetimeFigureOut">
              <a:rPr lang="en-US" smtClean="0"/>
              <a:pPr/>
              <a:t>12/3/11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BD3D3-36B3-EB4B-B23A-2B57BF5A2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300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3539A-9A08-EB40-9A22-6B9623868B29}" type="datetimeFigureOut">
              <a:rPr lang="en-US" smtClean="0"/>
              <a:pPr/>
              <a:t>12/3/11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BD3D3-36B3-EB4B-B23A-2B57BF5A2F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advClick="0" advTm="300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37160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 smtClean="0"/>
              <a:t>Pampatike</a:t>
            </a:r>
            <a:r>
              <a:rPr lang="en-US" sz="3600" dirty="0" smtClean="0"/>
              <a:t> Organic Farm</a:t>
            </a:r>
            <a:br>
              <a:rPr lang="en-US" sz="3600" dirty="0" smtClean="0"/>
            </a:br>
            <a:r>
              <a:rPr lang="en-US" sz="3600" dirty="0" smtClean="0"/>
              <a:t>King William, VA</a:t>
            </a:r>
            <a:endParaRPr lang="en-US" sz="3600" dirty="0"/>
          </a:p>
        </p:txBody>
      </p:sp>
      <p:pic>
        <p:nvPicPr>
          <p:cNvPr id="7" name="Picture Placeholder 6" descr="pic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645" r="2645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advClick="0" advTm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123658"/>
          </a:xfrm>
        </p:spPr>
        <p:txBody>
          <a:bodyPr wrap="square">
            <a:spAutoFit/>
          </a:bodyPr>
          <a:lstStyle/>
          <a:p>
            <a:r>
              <a:rPr lang="en-US" sz="2667" dirty="0" smtClean="0"/>
              <a:t>Nutritious Eggs</a:t>
            </a:r>
            <a:r>
              <a:rPr dirty="0" smtClean="0"/>
              <a:t/>
            </a:r>
            <a:br>
              <a:rPr dirty="0" smtClean="0"/>
            </a:br>
            <a:r>
              <a:rPr dirty="0" smtClean="0"/>
              <a:t/>
            </a:r>
            <a:br>
              <a:rPr dirty="0" smtClean="0"/>
            </a:br>
            <a:r>
              <a:rPr dirty="0" smtClean="0"/>
              <a:t/>
            </a:r>
            <a:br>
              <a:rPr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Full Grown Layers</a:t>
            </a:r>
            <a:endParaRPr lang="en-US" dirty="0"/>
          </a:p>
        </p:txBody>
      </p:sp>
      <p:pic>
        <p:nvPicPr>
          <p:cNvPr id="8" name="Content Placeholder 7" descr="chicken yard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803789"/>
            <a:ext cx="4040188" cy="269345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Ducks, Geese &amp; Guinea Fowl</a:t>
            </a:r>
            <a:endParaRPr lang="en-US" dirty="0"/>
          </a:p>
        </p:txBody>
      </p:sp>
      <p:pic>
        <p:nvPicPr>
          <p:cNvPr id="9" name="Content Placeholder 8" descr="geese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081797" y="2398296"/>
            <a:ext cx="3168231" cy="3322373"/>
          </a:xfrm>
        </p:spPr>
      </p:pic>
      <p:sp>
        <p:nvSpPr>
          <p:cNvPr id="7" name="TextBox 6"/>
          <p:cNvSpPr txBox="1"/>
          <p:nvPr/>
        </p:nvSpPr>
        <p:spPr>
          <a:xfrm>
            <a:off x="1083499" y="888782"/>
            <a:ext cx="712305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b="1" dirty="0" smtClean="0"/>
              <a:t>1⁄3 less cholesterol</a:t>
            </a:r>
            <a:r>
              <a:rPr lang="en-US" b="1" dirty="0" smtClean="0"/>
              <a:t>;</a:t>
            </a:r>
            <a:r>
              <a:rPr b="1" dirty="0" smtClean="0"/>
              <a:t> 1⁄4 less saturated fat</a:t>
            </a:r>
            <a:r>
              <a:rPr lang="en-US" b="1" dirty="0" smtClean="0"/>
              <a:t>;</a:t>
            </a:r>
            <a:r>
              <a:rPr b="1" dirty="0" smtClean="0"/>
              <a:t> 2⁄3 more vitamin</a:t>
            </a:r>
            <a:r>
              <a:rPr lang="en-US" b="1" dirty="0" smtClean="0"/>
              <a:t>;</a:t>
            </a:r>
            <a:r>
              <a:rPr b="1" dirty="0" smtClean="0"/>
              <a:t> </a:t>
            </a:r>
            <a:r>
              <a:rPr lang="en-US" b="1" dirty="0" smtClean="0"/>
              <a:t>2 </a:t>
            </a:r>
            <a:r>
              <a:rPr lang="en-US" b="1" dirty="0" err="1" smtClean="0"/>
              <a:t>x</a:t>
            </a:r>
            <a:r>
              <a:rPr lang="en-US" b="1" dirty="0" smtClean="0"/>
              <a:t> </a:t>
            </a:r>
            <a:r>
              <a:rPr b="1" dirty="0" smtClean="0"/>
              <a:t>more</a:t>
            </a:r>
            <a:r>
              <a:rPr lang="en-US" b="1" dirty="0" smtClean="0"/>
              <a:t> </a:t>
            </a:r>
            <a:r>
              <a:rPr b="1" dirty="0" smtClean="0"/>
              <a:t>omega-3 fatty acids</a:t>
            </a:r>
            <a:r>
              <a:rPr lang="en-US" b="1" dirty="0" smtClean="0"/>
              <a:t>;</a:t>
            </a:r>
            <a:r>
              <a:rPr b="1" dirty="0" smtClean="0"/>
              <a:t> 3 </a:t>
            </a:r>
            <a:r>
              <a:rPr lang="en-US" b="1" dirty="0" err="1" smtClean="0"/>
              <a:t>x</a:t>
            </a:r>
            <a:r>
              <a:rPr b="1" dirty="0" smtClean="0"/>
              <a:t> more vitamin E</a:t>
            </a:r>
            <a:r>
              <a:rPr lang="en-US" b="1" dirty="0" smtClean="0"/>
              <a:t>;</a:t>
            </a:r>
            <a:r>
              <a:rPr b="1" dirty="0" smtClean="0"/>
              <a:t> 7 </a:t>
            </a:r>
            <a:r>
              <a:rPr lang="en-US" b="1" dirty="0" err="1" smtClean="0"/>
              <a:t>x</a:t>
            </a:r>
            <a:r>
              <a:rPr b="1" dirty="0" smtClean="0"/>
              <a:t> more beta carotene</a:t>
            </a:r>
            <a:r>
              <a:rPr dirty="0" smtClean="0"/>
              <a:t> </a:t>
            </a:r>
            <a:br>
              <a:rPr dirty="0" smtClean="0"/>
            </a:br>
            <a:endParaRPr lang="en-US" dirty="0"/>
          </a:p>
        </p:txBody>
      </p:sp>
    </p:spTree>
  </p:cSld>
  <p:clrMapOvr>
    <a:masterClrMapping/>
  </p:clrMapOvr>
  <p:transition xmlns:p14="http://schemas.microsoft.com/office/powerpoint/2010/main" advClick="0" advTm="3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Organic Vegetables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 smtClean="0"/>
              <a:t>Preparing the Soil &amp; Seedbed</a:t>
            </a:r>
            <a:endParaRPr lang="en-US" sz="2000" dirty="0"/>
          </a:p>
        </p:txBody>
      </p:sp>
      <p:pic>
        <p:nvPicPr>
          <p:cNvPr id="7" name="Content Placeholder 6" descr="fall tilling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231243"/>
            <a:ext cx="4040188" cy="383855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000" dirty="0" smtClean="0"/>
              <a:t>Productivity from Composted Manure</a:t>
            </a:r>
            <a:endParaRPr lang="en-US" sz="2000" dirty="0"/>
          </a:p>
        </p:txBody>
      </p:sp>
      <p:pic>
        <p:nvPicPr>
          <p:cNvPr id="8" name="Content Placeholder 7" descr="collards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014676" y="2174875"/>
            <a:ext cx="3302472" cy="3951288"/>
          </a:xfrm>
        </p:spPr>
      </p:pic>
    </p:spTree>
  </p:cSld>
  <p:clrMapOvr>
    <a:masterClrMapping/>
  </p:clrMapOvr>
  <p:transition xmlns:p14="http://schemas.microsoft.com/office/powerpoint/2010/main" advClick="0" advTm="3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Bounty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en-US" dirty="0" smtClean="0"/>
              <a:t>Peppers: Sweet &amp; Hot Varieties</a:t>
            </a:r>
            <a:endParaRPr lang="en-US" dirty="0"/>
          </a:p>
        </p:txBody>
      </p:sp>
      <p:pic>
        <p:nvPicPr>
          <p:cNvPr id="7" name="Content Placeholder 6" descr="sweet peppers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Tomatoes: Heirloom Slicers</a:t>
            </a:r>
            <a:endParaRPr lang="en-US" dirty="0"/>
          </a:p>
        </p:txBody>
      </p:sp>
      <p:pic>
        <p:nvPicPr>
          <p:cNvPr id="8" name="Content Placeholder 7" descr="tomatoes_galore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691917"/>
            <a:ext cx="4041775" cy="2917204"/>
          </a:xfrm>
        </p:spPr>
      </p:pic>
    </p:spTree>
  </p:cSld>
  <p:clrMapOvr>
    <a:masterClrMapping/>
  </p:clrMapOvr>
  <p:transition xmlns:p14="http://schemas.microsoft.com/office/powerpoint/2010/main" advClick="0" advTm="3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22" dirty="0" smtClean="0"/>
              <a:t>Potatoes, Beans, Squash, Greens, Eggplant, Garlic, Turnips, Beets &amp; More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Content Placeholder 6" descr="yukon gold potatoe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0600" y="2161381"/>
            <a:ext cx="2971800" cy="3403600"/>
          </a:xfrm>
        </p:spPr>
      </p:pic>
      <p:pic>
        <p:nvPicPr>
          <p:cNvPr id="8" name="Content Placeholder 7" descr="green beans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 xmlns:p14="http://schemas.microsoft.com/office/powerpoint/2010/main" advClick="0" advTm="3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 the Market</a:t>
            </a:r>
            <a:endParaRPr lang="en-US"/>
          </a:p>
        </p:txBody>
      </p:sp>
      <p:pic>
        <p:nvPicPr>
          <p:cNvPr id="5" name="Content Placeholder 4" descr="360 set up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516981"/>
            <a:ext cx="4038600" cy="2692400"/>
          </a:xfrm>
        </p:spPr>
      </p:pic>
      <p:pic>
        <p:nvPicPr>
          <p:cNvPr id="6" name="Content Placeholder 5" descr="360 veggies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58845" y="1600200"/>
            <a:ext cx="3017309" cy="4525963"/>
          </a:xfrm>
        </p:spPr>
      </p:pic>
    </p:spTree>
  </p:cSld>
  <p:clrMapOvr>
    <a:masterClrMapping/>
  </p:clrMapOvr>
  <p:transition xmlns:p14="http://schemas.microsoft.com/office/powerpoint/2010/main" advClick="0" advTm="3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Honey Bees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Raised Organically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/>
              <a:t>No Pesticides or Chemical Treatments</a:t>
            </a:r>
            <a:endParaRPr lang="en-US" dirty="0"/>
          </a:p>
        </p:txBody>
      </p:sp>
      <p:pic>
        <p:nvPicPr>
          <p:cNvPr id="11" name="Content Placeholder 10" descr="Bee_hives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9031" y="2438400"/>
            <a:ext cx="3176526" cy="3951288"/>
          </a:xfrm>
        </p:spPr>
      </p:pic>
      <p:pic>
        <p:nvPicPr>
          <p:cNvPr id="14" name="Content Placeholder 13" descr="brian's hive june 2011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41912" y="3007519"/>
            <a:ext cx="3048000" cy="2286000"/>
          </a:xfrm>
        </p:spPr>
      </p:pic>
    </p:spTree>
  </p:cSld>
  <p:clrMapOvr>
    <a:masterClrMapping/>
  </p:clrMapOvr>
  <p:transition xmlns:p14="http://schemas.microsoft.com/office/powerpoint/2010/main" advClick="0" advTm="3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Honey Extraction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Examining Honey Frame</a:t>
            </a:r>
            <a:endParaRPr lang="en-US" dirty="0"/>
          </a:p>
        </p:txBody>
      </p:sp>
      <p:pic>
        <p:nvPicPr>
          <p:cNvPr id="7" name="Content Placeholder 6" descr="examining 2010 honey super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803789"/>
            <a:ext cx="4040188" cy="269345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Bee Escape</a:t>
            </a:r>
            <a:endParaRPr lang="en-US" dirty="0"/>
          </a:p>
        </p:txBody>
      </p:sp>
      <p:pic>
        <p:nvPicPr>
          <p:cNvPr id="10" name="Content Placeholder 9" descr="bee escape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308257" y="2174875"/>
            <a:ext cx="2715310" cy="3951288"/>
          </a:xfrm>
        </p:spPr>
      </p:pic>
    </p:spTree>
  </p:cSld>
  <p:clrMapOvr>
    <a:masterClrMapping/>
  </p:clrMapOvr>
  <p:transition xmlns:p14="http://schemas.microsoft.com/office/powerpoint/2010/main" advClick="0" advTm="3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 smtClean="0"/>
              <a:t>Decapping</a:t>
            </a:r>
            <a:r>
              <a:rPr lang="en-US" dirty="0" smtClean="0"/>
              <a:t> Honey Frame</a:t>
            </a:r>
          </a:p>
          <a:p>
            <a:pPr algn="ctr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Spinning Honey Frames</a:t>
            </a:r>
          </a:p>
          <a:p>
            <a:pPr algn="ctr"/>
            <a:endParaRPr lang="en-US" dirty="0"/>
          </a:p>
        </p:txBody>
      </p:sp>
      <p:pic>
        <p:nvPicPr>
          <p:cNvPr id="12" name="Content Placeholder 11" descr="spinning_manually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305676" y="2174875"/>
            <a:ext cx="2720472" cy="3951288"/>
          </a:xfrm>
        </p:spPr>
      </p:pic>
      <p:pic>
        <p:nvPicPr>
          <p:cNvPr id="13" name="Content Placeholder 12" descr="decapping_2010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91215" y="2174875"/>
            <a:ext cx="3372157" cy="3951288"/>
          </a:xfrm>
        </p:spPr>
      </p:pic>
    </p:spTree>
  </p:cSld>
  <p:clrMapOvr>
    <a:masterClrMapping/>
  </p:clrMapOvr>
  <p:transition xmlns:p14="http://schemas.microsoft.com/office/powerpoint/2010/main" advClick="0" advTm="3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/>
              <a:t>Honey is Strained Before Going into Honey Bucket</a:t>
            </a:r>
          </a:p>
          <a:p>
            <a:pPr algn="ctr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The Finished Product</a:t>
            </a:r>
            <a:endParaRPr lang="en-US" dirty="0"/>
          </a:p>
        </p:txBody>
      </p:sp>
      <p:pic>
        <p:nvPicPr>
          <p:cNvPr id="9" name="Content Placeholder 8" descr="honey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739076" y="2174875"/>
            <a:ext cx="3853673" cy="3951288"/>
          </a:xfrm>
        </p:spPr>
      </p:pic>
      <p:pic>
        <p:nvPicPr>
          <p:cNvPr id="12" name="Content Placeholder 11" descr="amber gold flowing from extractor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" y="2259635"/>
            <a:ext cx="4040188" cy="3781767"/>
          </a:xfrm>
        </p:spPr>
      </p:pic>
    </p:spTree>
  </p:cSld>
  <p:clrMapOvr>
    <a:masterClrMapping/>
  </p:clrMapOvr>
  <p:transition xmlns:p14="http://schemas.microsoft.com/office/powerpoint/2010/main" advClick="0" advTm="3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Hay While the Sun Shines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Goal: 3 Cuttings a Season</a:t>
            </a:r>
            <a:endParaRPr lang="en-US" dirty="0"/>
          </a:p>
        </p:txBody>
      </p:sp>
      <p:pic>
        <p:nvPicPr>
          <p:cNvPr id="7" name="Content Placeholder 6" descr="1st load Sept 09 sm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Round and Square Bales</a:t>
            </a:r>
            <a:endParaRPr lang="en-US" dirty="0"/>
          </a:p>
        </p:txBody>
      </p:sp>
      <p:pic>
        <p:nvPicPr>
          <p:cNvPr id="8" name="Content Placeholder 7" descr="Fall_2010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  <p:transition xmlns:p14="http://schemas.microsoft.com/office/powerpoint/2010/main" advClick="0" advTm="3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Cover &amp; Management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117 acres (40 in pasture/hay; 72 in hardwood  forests; 4 in wetlands/beaver ponds; 1 for farmstead)</a:t>
            </a:r>
          </a:p>
          <a:p>
            <a:r>
              <a:rPr lang="en-US" dirty="0" smtClean="0"/>
              <a:t>Protected by Conservation Easement</a:t>
            </a:r>
          </a:p>
          <a:p>
            <a:r>
              <a:rPr lang="en-US" dirty="0" smtClean="0"/>
              <a:t>Certified Naturally Grown</a:t>
            </a:r>
          </a:p>
          <a:p>
            <a:r>
              <a:rPr lang="en-US" dirty="0" smtClean="0"/>
              <a:t>No hormones, pesticides, or chemical fertilizers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CNGcolorlogo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90268" y="2174875"/>
            <a:ext cx="3951288" cy="3951288"/>
          </a:xfrm>
        </p:spPr>
      </p:pic>
    </p:spTree>
  </p:cSld>
  <p:clrMapOvr>
    <a:masterClrMapping/>
  </p:clrMapOvr>
  <p:transition xmlns:p14="http://schemas.microsoft.com/office/powerpoint/2010/main" advClick="0" advTm="3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Dogs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/>
              <a:t>The Rottweiler is Very Patient with the Kids</a:t>
            </a:r>
            <a:endParaRPr lang="en-US" dirty="0"/>
          </a:p>
        </p:txBody>
      </p:sp>
      <p:pic>
        <p:nvPicPr>
          <p:cNvPr id="7" name="Content Placeholder 6" descr="Chance on the Mountain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851178"/>
            <a:ext cx="4040188" cy="259868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en-US" dirty="0" smtClean="0"/>
              <a:t>Great Pyrenees Guardian Dogs</a:t>
            </a:r>
            <a:endParaRPr lang="en-US" dirty="0"/>
          </a:p>
        </p:txBody>
      </p:sp>
      <p:pic>
        <p:nvPicPr>
          <p:cNvPr id="8" name="Content Placeholder 7" descr="Roux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94206" y="2438400"/>
            <a:ext cx="3543413" cy="3951288"/>
          </a:xfrm>
        </p:spPr>
      </p:pic>
    </p:spTree>
  </p:cSld>
  <p:clrMapOvr>
    <a:masterClrMapping/>
  </p:clrMapOvr>
  <p:transition xmlns:p14="http://schemas.microsoft.com/office/powerpoint/2010/main" advClick="0" advTm="3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Value-Added Products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Canning Salsa</a:t>
            </a:r>
            <a:endParaRPr lang="en-US" dirty="0"/>
          </a:p>
        </p:txBody>
      </p:sp>
      <p:pic>
        <p:nvPicPr>
          <p:cNvPr id="7" name="Content Placeholder 6" descr="canning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803789"/>
            <a:ext cx="4040188" cy="269345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Sales Appeal</a:t>
            </a:r>
            <a:endParaRPr lang="en-US" dirty="0"/>
          </a:p>
        </p:txBody>
      </p:sp>
      <p:pic>
        <p:nvPicPr>
          <p:cNvPr id="8" name="Content Placeholder 7" descr="Freimarck pic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879726"/>
            <a:ext cx="4041775" cy="2541585"/>
          </a:xfrm>
        </p:spPr>
      </p:pic>
    </p:spTree>
  </p:cSld>
  <p:clrMapOvr>
    <a:masterClrMapping/>
  </p:clrMapOvr>
  <p:transition xmlns:p14="http://schemas.microsoft.com/office/powerpoint/2010/main" advClick="0" advTm="3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Our “Spare Time”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/>
              <a:t>Fishing on the Mattaponi &amp; </a:t>
            </a:r>
            <a:r>
              <a:rPr lang="en-US" dirty="0" err="1" smtClean="0"/>
              <a:t>Pamunkey</a:t>
            </a:r>
            <a:r>
              <a:rPr lang="en-US" dirty="0" smtClean="0"/>
              <a:t> Rivers</a:t>
            </a:r>
            <a:endParaRPr lang="en-US" dirty="0"/>
          </a:p>
        </p:txBody>
      </p:sp>
      <p:pic>
        <p:nvPicPr>
          <p:cNvPr id="12" name="Content Placeholder 11" descr="the big one 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5163" y="2438400"/>
            <a:ext cx="3484262" cy="3951288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Blue Cat</a:t>
            </a:r>
            <a:endParaRPr lang="en-US" dirty="0"/>
          </a:p>
        </p:txBody>
      </p:sp>
      <p:pic>
        <p:nvPicPr>
          <p:cNvPr id="13" name="Content Placeholder 12" descr="fish 009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  <p:transition xmlns:p14="http://schemas.microsoft.com/office/powerpoint/2010/main" advClick="0" advTm="3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pic>
        <p:nvPicPr>
          <p:cNvPr id="9" name="Content Placeholder 8" descr="thank yo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  <p:transition xmlns:p14="http://schemas.microsoft.com/office/powerpoint/2010/main" advClick="0" advTm="3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Farm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Nubian dairy goats (milk &amp; animal sales)</a:t>
            </a:r>
          </a:p>
          <a:p>
            <a:r>
              <a:rPr lang="en-US" dirty="0" smtClean="0"/>
              <a:t>Free-range chickens &amp; eggs</a:t>
            </a:r>
          </a:p>
          <a:p>
            <a:r>
              <a:rPr lang="en-US" dirty="0" smtClean="0"/>
              <a:t>Organic vegetables</a:t>
            </a:r>
          </a:p>
          <a:p>
            <a:r>
              <a:rPr lang="en-US" dirty="0" smtClean="0"/>
              <a:t>Organic honey</a:t>
            </a:r>
          </a:p>
          <a:p>
            <a:r>
              <a:rPr lang="en-US" dirty="0" smtClean="0"/>
              <a:t>Organic hay</a:t>
            </a:r>
          </a:p>
          <a:p>
            <a:r>
              <a:rPr lang="en-US" dirty="0" smtClean="0"/>
              <a:t>Livestock guardian dogs</a:t>
            </a:r>
          </a:p>
          <a:p>
            <a:r>
              <a:rPr lang="en-US" dirty="0" smtClean="0"/>
              <a:t>Value-added products (goat cheese, fudge, cheesecake, salsa)</a:t>
            </a:r>
          </a:p>
          <a:p>
            <a:r>
              <a:rPr lang="en-US" dirty="0" smtClean="0"/>
              <a:t>Farmer’s markets &amp; on-farm sales</a:t>
            </a: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advClick="0" advTm="3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Dairy Goats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 smtClean="0"/>
              <a:t>Pastured All Year</a:t>
            </a:r>
            <a:endParaRPr lang="en-US" sz="2000" dirty="0"/>
          </a:p>
        </p:txBody>
      </p:sp>
      <p:pic>
        <p:nvPicPr>
          <p:cNvPr id="7" name="Content Placeholder 6" descr="goats_in_summer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 smtClean="0"/>
              <a:t>Supplemented with Hay &amp; Grain</a:t>
            </a:r>
            <a:endParaRPr lang="en-US" sz="2000" dirty="0"/>
          </a:p>
        </p:txBody>
      </p:sp>
      <p:pic>
        <p:nvPicPr>
          <p:cNvPr id="8" name="Content Placeholder 7" descr="does_at_fence_feeders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635448"/>
            <a:ext cx="4041775" cy="3030141"/>
          </a:xfrm>
        </p:spPr>
      </p:pic>
    </p:spTree>
  </p:cSld>
  <p:clrMapOvr>
    <a:masterClrMapping/>
  </p:clrMapOvr>
  <p:transition xmlns:p14="http://schemas.microsoft.com/office/powerpoint/2010/main" advClick="0" advTm="3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Kidding Season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Day in Crib in House</a:t>
            </a:r>
            <a:endParaRPr lang="en-US" dirty="0"/>
          </a:p>
        </p:txBody>
      </p:sp>
      <p:pic>
        <p:nvPicPr>
          <p:cNvPr id="7" name="Content Placeholder 6" descr="kids in the crib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Feedings by Bottle</a:t>
            </a:r>
            <a:endParaRPr lang="en-US" dirty="0"/>
          </a:p>
        </p:txBody>
      </p:sp>
      <p:pic>
        <p:nvPicPr>
          <p:cNvPr id="10" name="Content Placeholder 9" descr="liza &amp; valerie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84179" y="2174875"/>
            <a:ext cx="2963466" cy="3951288"/>
          </a:xfrm>
        </p:spPr>
      </p:pic>
    </p:spTree>
  </p:cSld>
  <p:clrMapOvr>
    <a:masterClrMapping/>
  </p:clrMapOvr>
  <p:transition xmlns:p14="http://schemas.microsoft.com/office/powerpoint/2010/main" advClick="0" advTm="3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Outside and To The Barn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en-US" dirty="0" smtClean="0"/>
              <a:t>Lamb Bar Feeding for 3 Months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A Nipple for Everyone</a:t>
            </a:r>
            <a:endParaRPr lang="en-US" dirty="0"/>
          </a:p>
        </p:txBody>
      </p:sp>
      <p:pic>
        <p:nvPicPr>
          <p:cNvPr id="11" name="Content Placeholder 10" descr="dinner time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933482"/>
            <a:ext cx="4040188" cy="2434073"/>
          </a:xfrm>
        </p:spPr>
      </p:pic>
      <p:pic>
        <p:nvPicPr>
          <p:cNvPr id="16" name="Content Placeholder 15" descr="34 kids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  <p:transition xmlns:p14="http://schemas.microsoft.com/office/powerpoint/2010/main" advClick="0" advTm="3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Hay and Grain Feeding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Nibble Grain &amp; Hay @ 2 wks</a:t>
            </a:r>
          </a:p>
          <a:p>
            <a:pPr algn="ctr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Chow Line at the Feed Trough</a:t>
            </a:r>
            <a:endParaRPr lang="en-US" dirty="0"/>
          </a:p>
        </p:txBody>
      </p:sp>
      <p:pic>
        <p:nvPicPr>
          <p:cNvPr id="10" name="Content Placeholder 9" descr="Peyton &amp; Josh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192411" y="2174875"/>
            <a:ext cx="2947002" cy="3951288"/>
          </a:xfrm>
        </p:spPr>
      </p:pic>
      <p:pic>
        <p:nvPicPr>
          <p:cNvPr id="9" name="Content Placeholder 8" descr="March 09 doelings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</p:spTree>
  </p:cSld>
  <p:clrMapOvr>
    <a:masterClrMapping/>
  </p:clrMapOvr>
  <p:transition xmlns:p14="http://schemas.microsoft.com/office/powerpoint/2010/main" advClick="0" advTm="3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Cheesemaking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en-US" dirty="0" smtClean="0"/>
              <a:t>Cheese Presses for Hard Cheeses</a:t>
            </a:r>
          </a:p>
          <a:p>
            <a:pPr algn="ctr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/>
              <a:t>Final Products: Feta, Caraway Jack &amp; Pepper Jack</a:t>
            </a:r>
            <a:endParaRPr lang="en-US" dirty="0"/>
          </a:p>
        </p:txBody>
      </p:sp>
      <p:pic>
        <p:nvPicPr>
          <p:cNvPr id="8" name="Content Placeholder 7" descr="cheese wheels 3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45025" y="3048000"/>
            <a:ext cx="4041775" cy="2694517"/>
          </a:xfrm>
        </p:spPr>
      </p:pic>
      <p:pic>
        <p:nvPicPr>
          <p:cNvPr id="10" name="Content Placeholder 9" descr="cheese presses 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6200000">
            <a:off x="457200" y="3111765"/>
            <a:ext cx="4040188" cy="2693459"/>
          </a:xfrm>
        </p:spPr>
      </p:pic>
    </p:spTree>
  </p:cSld>
  <p:clrMapOvr>
    <a:masterClrMapping/>
  </p:clrMapOvr>
  <p:transition xmlns:p14="http://schemas.microsoft.com/office/powerpoint/2010/main" advClick="0" advTm="3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Free-Range Chickens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Day Old Chicks in Brooder</a:t>
            </a:r>
            <a:endParaRPr lang="en-US" dirty="0"/>
          </a:p>
        </p:txBody>
      </p:sp>
      <p:pic>
        <p:nvPicPr>
          <p:cNvPr id="7" name="Content Placeholder 6" descr="day old chicks 4 09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/>
              <a:t>Fully Feathered &amp; Outside in Chick Yard</a:t>
            </a:r>
            <a:endParaRPr lang="en-US" dirty="0"/>
          </a:p>
        </p:txBody>
      </p:sp>
      <p:pic>
        <p:nvPicPr>
          <p:cNvPr id="8" name="Content Placeholder 7" descr="chicks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  <p:transition xmlns:p14="http://schemas.microsoft.com/office/powerpoint/2010/main" advClick="0" advTm="3000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1278</TotalTime>
  <Words>355</Words>
  <Application>Microsoft Macintosh PowerPoint</Application>
  <PresentationFormat>On-screen Show (4:3)</PresentationFormat>
  <Paragraphs>68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Pampatike Organic Farm King William, VA</vt:lpstr>
      <vt:lpstr>Land Cover &amp; Management</vt:lpstr>
      <vt:lpstr>Farm Products</vt:lpstr>
      <vt:lpstr>Dairy Goats</vt:lpstr>
      <vt:lpstr>Kidding Season</vt:lpstr>
      <vt:lpstr>Outside and To The Barn</vt:lpstr>
      <vt:lpstr>Hay and Grain Feeding</vt:lpstr>
      <vt:lpstr>Cheesemaking </vt:lpstr>
      <vt:lpstr>Free-Range Chickens</vt:lpstr>
      <vt:lpstr>Nutritious Eggs   </vt:lpstr>
      <vt:lpstr>Organic Vegetables</vt:lpstr>
      <vt:lpstr>The Bounty</vt:lpstr>
      <vt:lpstr>Potatoes, Beans, Squash, Greens, Eggplant, Garlic, Turnips, Beets &amp; More </vt:lpstr>
      <vt:lpstr>At the Market</vt:lpstr>
      <vt:lpstr>Honey Bees</vt:lpstr>
      <vt:lpstr>Honey Extraction</vt:lpstr>
      <vt:lpstr>PowerPoint Presentation</vt:lpstr>
      <vt:lpstr>PowerPoint Presentation</vt:lpstr>
      <vt:lpstr>Make Hay While the Sun Shines</vt:lpstr>
      <vt:lpstr>The Dogs</vt:lpstr>
      <vt:lpstr>Value-Added Products</vt:lpstr>
      <vt:lpstr>In Our “Spare Time”</vt:lpstr>
      <vt:lpstr>The End</vt:lpstr>
    </vt:vector>
  </TitlesOfParts>
  <Company>Environmental Consulting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Carroll Curtis</dc:creator>
  <cp:lastModifiedBy>Carroll Curtis</cp:lastModifiedBy>
  <cp:revision>67</cp:revision>
  <dcterms:created xsi:type="dcterms:W3CDTF">2011-11-09T02:42:36Z</dcterms:created>
  <dcterms:modified xsi:type="dcterms:W3CDTF">2011-12-03T16:50:56Z</dcterms:modified>
</cp:coreProperties>
</file>